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625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33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92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09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92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36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20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706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317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3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506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8D71-587D-4E47-B603-6CF2320EB485}" type="datetimeFigureOut">
              <a:rPr lang="ar-IQ" smtClean="0"/>
              <a:t>10/02/1439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A319-C25F-4BCE-85B3-F866D6EE1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413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9144000" cy="4183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2.1 COULOM'S LAW</a:t>
            </a:r>
            <a:endParaRPr lang="ar-IQ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4514" y="384076"/>
                <a:ext cx="9144000" cy="8126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 smtClean="0">
                    <a:effectLst/>
                    <a:latin typeface="Times New Roman"/>
                    <a:ea typeface="Calibri"/>
                  </a:rPr>
                  <a:t>Coulomb's law states that the force </a:t>
                </a:r>
                <a:r>
                  <a:rPr lang="en-US" sz="2400" b="1" dirty="0">
                    <a:effectLst/>
                    <a:latin typeface="Times New Roman"/>
                    <a:ea typeface="Calibri"/>
                  </a:rPr>
                  <a:t>F</a:t>
                </a:r>
                <a:r>
                  <a:rPr lang="en-US" sz="2400" dirty="0">
                    <a:effectLst/>
                    <a:latin typeface="Times New Roman"/>
                    <a:ea typeface="Calibri"/>
                  </a:rPr>
                  <a:t> between two point 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alibri"/>
                  </a:rPr>
                  <a:t>is:</a:t>
                </a:r>
                <a:endParaRPr lang="ar-IQ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14" y="384076"/>
                <a:ext cx="9144000" cy="8126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-14514" y="1196752"/>
                <a:ext cx="9158514" cy="201622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457200" lvl="0" indent="-457200" algn="just" rtl="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Directly proportional to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of the charges.</a:t>
                </a:r>
              </a:p>
              <a:p>
                <a:pPr marL="457200" lvl="0" indent="-457200" algn="just" rtl="0">
                  <a:buFont typeface="Arial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Inversely proportional to the square of the distance </a:t>
                </a:r>
                <a:r>
                  <a:rPr lang="en-US" sz="28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between them.</a:t>
                </a:r>
              </a:p>
              <a:p>
                <a:pPr marL="457200" lvl="0" indent="-457200" algn="just" rtl="0"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𝑭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along </a:t>
                </a: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 line joining them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14" y="1196752"/>
                <a:ext cx="9158514" cy="2016224"/>
              </a:xfrm>
              <a:prstGeom prst="roundRect">
                <a:avLst/>
              </a:prstGeom>
              <a:blipFill rotWithShape="1">
                <a:blip r:embed="rId3"/>
                <a:stretch>
                  <a:fillRect r="-133" b="-268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arallelogram 8"/>
              <p:cNvSpPr/>
              <p:nvPr/>
            </p:nvSpPr>
            <p:spPr>
              <a:xfrm>
                <a:off x="1259632" y="3212976"/>
                <a:ext cx="6336704" cy="1080120"/>
              </a:xfrm>
              <a:prstGeom prst="parallelogram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</m:t>
                      </m:r>
                      <m:r>
                        <a:rPr lang="ru-RU" sz="28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8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ru-RU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in</m:t>
                      </m:r>
                      <m:r>
                        <a:rPr lang="ru-RU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ru-RU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Parallelogra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12976"/>
                <a:ext cx="6336704" cy="1080120"/>
              </a:xfrm>
              <a:prstGeom prst="parallelogram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4293096"/>
                <a:ext cx="9144000" cy="25649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Arial"/>
                  </a:rPr>
                  <a:t>Where, </a:t>
                </a:r>
                <a:endParaRPr lang="en-US" sz="24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marL="342900" lvl="0" indent="-342900" algn="just" rtl="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are quantities of charge are measured in coulombs (C),</a:t>
                </a:r>
                <a:endParaRPr lang="en-US" sz="24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marL="342900" lvl="0" indent="-342900" algn="just" rtl="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R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is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in meters (m), and</a:t>
                </a:r>
                <a:endParaRPr lang="en-US" sz="24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marL="342900" lvl="0" indent="-342900" algn="just" rtl="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is a proportionality constant and equal is</a:t>
                </a:r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Arial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 spc="-1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en-US" sz="2400" i="1" spc="-1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 spc="-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i="1" spc="-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  <m:sSub>
                          <m:sSubPr>
                            <m:ctrlPr>
                              <a:rPr lang="en-US" sz="2400" i="1" spc="-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 spc="-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𝜋𝜖</m:t>
                            </m:r>
                          </m:e>
                          <m:sub>
                            <m:r>
                              <a:rPr lang="en-US" sz="2400" i="1" spc="-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9144000" cy="25649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47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2.3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ELECTRIC FIELD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DUE TO CONTINUOS CHARGE DISTRIBUTIONS: 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6712"/>
            <a:ext cx="9144000" cy="26642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Arial"/>
              </a:rPr>
              <a:t>We have only considered forces and electric fields due to point charges. It is also possible to have continuous charge distribution along a line, on a surface, or in a volume as illustrated in Figure 2.4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.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0898" y="3501008"/>
            <a:ext cx="41222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l" rtl="0"/>
            <a:r>
              <a:rPr lang="en-US" sz="2800" dirty="0">
                <a:solidFill>
                  <a:schemeClr val="tx1"/>
                </a:solidFill>
                <a:latin typeface="Times New Roman"/>
                <a:ea typeface="Calibri"/>
              </a:rPr>
              <a:t>It is customary to denote</a:t>
            </a:r>
            <a:endParaRPr lang="ar-IQ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948264" y="3501008"/>
                <a:ext cx="2195736" cy="335699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Arial"/>
                  </a:rPr>
                  <a:t>Volume charge density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(in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). </a:t>
                </a:r>
                <a:endParaRPr lang="en-US" sz="32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501008"/>
                <a:ext cx="2195736" cy="3356992"/>
              </a:xfrm>
              <a:prstGeom prst="roundRect">
                <a:avLst/>
              </a:prstGeom>
              <a:blipFill rotWithShape="1">
                <a:blip r:embed="rId2"/>
                <a:stretch>
                  <a:fillRect t="-3243" r="-3846" b="-86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87824" y="4509120"/>
                <a:ext cx="3168352" cy="23488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Arial"/>
                  </a:rPr>
                  <a:t>Surface charge density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(in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), and </a:t>
                </a:r>
                <a:endParaRPr lang="en-US" sz="32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09120"/>
                <a:ext cx="3168352" cy="2348880"/>
              </a:xfrm>
              <a:prstGeom prst="rect">
                <a:avLst/>
              </a:prstGeom>
              <a:blipFill rotWithShape="1">
                <a:blip r:embed="rId3"/>
                <a:stretch>
                  <a:fillRect l="-191" r="-3435" b="-282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0" y="3501008"/>
                <a:ext cx="2195736" cy="335699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/>
                    <a:ea typeface="Calibri"/>
                  </a:rPr>
                  <a:t>The line charge density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 (in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𝐶</m:t>
                    </m:r>
                    <m:r>
                      <a:rPr lang="en-US" sz="32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)</a:t>
                </a:r>
                <a:endParaRPr lang="ar-IQ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2195736" cy="3356992"/>
              </a:xfrm>
              <a:prstGeom prst="roundRect">
                <a:avLst/>
              </a:prstGeom>
              <a:blipFill rotWithShape="1">
                <a:blip r:embed="rId4"/>
                <a:stretch>
                  <a:fillRect l="-824" r="-19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6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_najim\Desktop\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2509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27" y="6250983"/>
            <a:ext cx="9144000" cy="587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Fig. 2.4 Various charge distributions and charge elements.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60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sz="2400" dirty="0" smtClean="0">
                    <a:latin typeface="Times New Roman"/>
                    <a:ea typeface="Calibri"/>
                    <a:cs typeface="Arial"/>
                  </a:rPr>
                  <a:t>The charge element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</m:oMath>
                </a14:m>
                <a:r>
                  <a:rPr lang="en-US" sz="2400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Arial"/>
                  </a:rPr>
                  <a:t>and the total charge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</m:oMath>
                </a14:m>
                <a:r>
                  <a:rPr lang="en-US" sz="2400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alibri"/>
                    <a:cs typeface="Arial"/>
                  </a:rPr>
                  <a:t>due to these charge distributions are obtained from Figure 2.4 as: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0" indent="0" algn="ctr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𝑑𝐿</m:t>
                    </m:r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2400" dirty="0">
                  <a:ea typeface="Calibri"/>
                  <a:cs typeface="Arial"/>
                </a:endParaRPr>
              </a:p>
              <a:p>
                <a:pPr marL="0" indent="0" algn="just" rtl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𝐿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𝑑𝐿</m:t>
                          </m:r>
                        </m:e>
                      </m:nary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Line</m:t>
                          </m:r>
                          <m: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charge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14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𝑑𝑄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𝑑𝑠</m:t>
                      </m:r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marL="0" indent="0" algn="just" rtl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𝑑𝑠</m:t>
                          </m:r>
                        </m:e>
                      </m:nary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</m:t>
                      </m:r>
                      <m:r>
                        <a:rPr lang="en-US" sz="24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r>
                        <a:rPr lang="en-US" sz="2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Surface</m:t>
                          </m:r>
                          <m: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charge</m:t>
                          </m:r>
                        </m:e>
                      </m:d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15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𝑑𝑄</m:t>
                      </m:r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𝑑𝑣</m:t>
                      </m:r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𝑑𝑣</m:t>
                          </m:r>
                        </m:e>
                      </m:nary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Volume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charge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    (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16</m:t>
                      </m:r>
                      <m:r>
                        <a:rPr lang="en-US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ar-IQ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54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rmAutofit fontScale="77500" lnSpcReduction="20000"/>
              </a:bodyPr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imes New Roman"/>
                    <a:ea typeface="Calibri"/>
                    <a:cs typeface="Arial"/>
                  </a:rPr>
                  <a:t>The electric field intensity due to each of the charge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may be obtained by replacing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in equation (2.11) with charge element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=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𝐿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𝑑𝐿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𝑑𝑠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𝑣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𝑑𝑣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and integrating, we get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𝑑𝐿</m:t>
                              </m:r>
                            </m:num>
                            <m:den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𝜋𝜖</m:t>
                                  </m:r>
                                </m:e>
                                <m:sub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Line</m:t>
                          </m:r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charge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17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𝑑𝑠</m:t>
                              </m:r>
                            </m:num>
                            <m:den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𝜋𝜖</m:t>
                                  </m:r>
                                </m:e>
                                <m:sub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Surface</m:t>
                          </m:r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charge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18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𝑑𝑣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𝜋𝜖</m:t>
                                  </m:r>
                                </m:e>
                                <m:sub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Volume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charge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      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19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067" r="-10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18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2.4.1 A LINE CHARGE</a:t>
            </a:r>
            <a:endParaRPr lang="ar-IQ" sz="3600" b="1" dirty="0"/>
          </a:p>
        </p:txBody>
      </p:sp>
      <p:pic>
        <p:nvPicPr>
          <p:cNvPr id="4" name="Content Placeholder 3" descr="C:\Users\Ali_najim\Desktop\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764704"/>
            <a:ext cx="5580112" cy="5400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060848"/>
                <a:ext cx="36161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𝑑𝑄</m:t>
                      </m:r>
                      <m:r>
                        <a:rPr lang="en-US" sz="3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𝑑𝐿</m:t>
                      </m:r>
                      <m:r>
                        <a:rPr lang="en-US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𝑑𝑧</m:t>
                      </m:r>
                    </m:oMath>
                  </m:oMathPara>
                </a14:m>
                <a:endParaRPr lang="ar-IQ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0848"/>
                <a:ext cx="361611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764704"/>
                <a:ext cx="52920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dirty="0">
                    <a:latin typeface="Times New Roman"/>
                    <a:ea typeface="Calibri"/>
                  </a:rPr>
                  <a:t>The charge element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𝑑𝑄</m:t>
                    </m:r>
                  </m:oMath>
                </a14:m>
                <a:r>
                  <a:rPr lang="en-US" sz="2800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alibri"/>
                  </a:rPr>
                  <a:t>associated with element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𝑑𝑙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𝑑𝑧</m:t>
                    </m:r>
                  </m:oMath>
                </a14:m>
                <a:r>
                  <a:rPr lang="en-US" sz="2800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alibri"/>
                  </a:rPr>
                  <a:t>of the line is:</a:t>
                </a:r>
                <a:endParaRPr lang="ar-IQ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529208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304" t="-6369" r="-1152" b="-1656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2980374"/>
                <a:ext cx="4572000" cy="22376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 rtl="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Times New Roman"/>
                    <a:ea typeface="Calibri"/>
                    <a:cs typeface="Arial"/>
                  </a:rPr>
                  <a:t>Hence, the total charge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</m:oMath>
                </a14:m>
                <a:r>
                  <a:rPr lang="en-US" sz="2800" i="1" dirty="0">
                    <a:solidFill>
                      <a:prstClr val="black"/>
                    </a:solidFill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/>
                    <a:ea typeface="Calibri"/>
                    <a:cs typeface="Arial"/>
                  </a:rPr>
                  <a:t>is:</a:t>
                </a:r>
                <a:endParaRPr lang="en-US" sz="28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lvl="0" algn="l" rt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0374"/>
                <a:ext cx="4572000" cy="2237600"/>
              </a:xfrm>
              <a:prstGeom prst="rect">
                <a:avLst/>
              </a:prstGeom>
              <a:blipFill rotWithShape="1">
                <a:blip r:embed="rId5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53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imes New Roman"/>
                    <a:ea typeface="Calibri"/>
                    <a:cs typeface="Arial"/>
                  </a:rPr>
                  <a:t>To </a:t>
                </a:r>
                <a:r>
                  <a:rPr lang="en-US" dirty="0">
                    <a:latin typeface="Times New Roman"/>
                    <a:ea typeface="Calibri"/>
                    <a:cs typeface="Arial"/>
                  </a:rPr>
                  <a:t>denote the field point by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and the source point by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′,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′, 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′)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.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Thus from Figure </a:t>
                </a: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above.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𝑑𝐿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𝑑𝑧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′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𝐑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𝑦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𝑥</m:t>
                          </m:r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𝑦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Or in cylindrical coordinate              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𝜌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𝜌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Batang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e>
                    </m:d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𝑧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|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|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𝑧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𝐑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]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8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rmAutofit fontScale="85000" lnSpcReduction="10000"/>
              </a:bodyPr>
              <a:lstStyle/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/>
                    <a:ea typeface="Calibri"/>
                    <a:cs typeface="Arial"/>
                  </a:rPr>
                  <a:t>Thus, </a:t>
                </a:r>
                <a:r>
                  <a:rPr lang="en-US" dirty="0">
                    <a:latin typeface="Times New Roman"/>
                    <a:ea typeface="Calibri"/>
                    <a:cs typeface="Arial"/>
                  </a:rPr>
                  <a:t>we get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′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Batang"/>
                                      <a:cs typeface="Times New Roman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𝑧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𝑧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′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]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To evaluate this, it is convenient that we define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𝛼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as in </a:t>
                </a: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Figure.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𝑅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′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𝜌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sec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𝑧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𝑂𝑇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𝜌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𝑑𝑧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′=−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𝑠𝑒𝑐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𝛼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Hence, equation (2.21) becomes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E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𝛼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[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𝜌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]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𝛼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200" r="-12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71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𝛼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𝐚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]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nary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Thus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for a finite line charge,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1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As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 special case, for an </a:t>
                </a: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Arial"/>
                  </a:rPr>
                  <a:t>infinite line charge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,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is at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∞)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−∞)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;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component vanishes and equation (2.23) becomes: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533" r="-15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4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2.4.2 A SURFACE CHARGE</a:t>
            </a:r>
            <a:endParaRPr lang="ar-IQ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 rtl="0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/>
                    <a:ea typeface="Calibri"/>
                    <a:cs typeface="Arial"/>
                  </a:rPr>
                  <a:t>Consider an infinite sheet of charge in the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𝑥𝑦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plane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with uniform charge density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.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The charge associated with an elemental area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𝑑𝑆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is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1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𝑑𝑄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𝑑𝑠</m:t>
                      </m:r>
                      <m:r>
                        <a:rPr lang="en-US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and</m:t>
                      </m:r>
                      <m:r>
                        <a:rPr lang="en-US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   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From equation (2.18), the contribution to the </a:t>
                </a:r>
                <a:r>
                  <a:rPr lang="en-US" b="1" dirty="0">
                    <a:effectLst/>
                    <a:latin typeface="Times New Roman"/>
                    <a:ea typeface="Calibri"/>
                    <a:cs typeface="Arial"/>
                  </a:rPr>
                  <a:t>E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field at point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h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by the elemental surface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shown in Figure </a:t>
                </a: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below: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𝑑𝑄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 l="-1200" r="-12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7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li_najim\Desktop\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7776863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59473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Fig. 2.6 Evaluation of the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field due to an infinite sheet of charge.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9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dirty="0" smtClean="0">
                    <a:latin typeface="Times New Roman"/>
                    <a:ea typeface="Times New Roman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 is called the </a:t>
                </a: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permittivity of free space </a:t>
                </a:r>
                <a:r>
                  <a:rPr lang="en-US" dirty="0">
                    <a:effectLst/>
                    <a:latin typeface="Times New Roman"/>
                    <a:ea typeface="Times New Roman"/>
                  </a:rPr>
                  <a:t>in farads per meter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𝐹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m</m:t>
                    </m:r>
                  </m:oMath>
                </a14:m>
                <a:r>
                  <a:rPr lang="en-US" dirty="0" smtClean="0">
                    <a:effectLst/>
                    <a:latin typeface="Times New Roman"/>
                    <a:ea typeface="Times New Roman"/>
                  </a:rPr>
                  <a:t>),</a:t>
                </a:r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t="-124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:\Viso on electromagnetic\Drawing 2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2204863"/>
            <a:ext cx="4139254" cy="36450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849888"/>
                <a:ext cx="9144000" cy="10081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Fig. 2.1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have like signs, the vector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𝐅</m:t>
                        </m:r>
                      </m:e>
                      <m:sub>
                        <m:r>
                          <a:rPr lang="en-US" sz="20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is in the same direction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.</a:t>
                </a:r>
                <a:endParaRPr lang="ar-IQ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9888"/>
                <a:ext cx="9144000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139952" y="2204862"/>
                <a:ext cx="5004048" cy="364502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8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854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12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𝐹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m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or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36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𝜋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𝐹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m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04862"/>
                <a:ext cx="5004048" cy="364502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508" y="1068759"/>
                <a:ext cx="9144508" cy="11361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just" rt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∴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𝐹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 spc="-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3200" i="1" spc="-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pc="-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𝜋𝜖</m:t>
                                  </m:r>
                                </m:e>
                                <m:sub>
                                  <m:r>
                                    <a:rPr lang="en-US" sz="3200" i="1" spc="-1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(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1068759"/>
                <a:ext cx="9144508" cy="11361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2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Times New Roman"/>
                          <a:cs typeface="Times New Roman"/>
                        </a:rPr>
                        <m:t>𝐑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𝜌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=−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𝜌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Batang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h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𝑅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𝐑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𝐑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𝑑𝑄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𝜌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𝜙</m:t>
                      </m:r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𝜌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Substitution of these terms into equation (2.25) gives: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Ф</m:t>
                          </m:r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𝜌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[−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Batang"/>
                                  <a:cs typeface="Times New Roman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]  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]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6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/>
                    <a:ea typeface="Calibri"/>
                  </a:rPr>
                  <a:t>Due to the symmetry of the charge distribution, for every element 1, there is a corresponding element 2 whose contribution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</a:rPr>
                  <a:t> cancels that of element 1, as illustrated in Figure 2.6. Thus, the contributions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</a:rPr>
                  <a:t>add up to zero so that </a:t>
                </a:r>
                <a:r>
                  <a:rPr lang="en-US" b="1" dirty="0">
                    <a:effectLst/>
                    <a:latin typeface="Times New Roman"/>
                    <a:ea typeface="Calibri"/>
                  </a:rPr>
                  <a:t>E</a:t>
                </a:r>
                <a:r>
                  <a:rPr lang="en-US" dirty="0">
                    <a:effectLst/>
                    <a:latin typeface="Times New Roman"/>
                    <a:ea typeface="Calibri"/>
                  </a:rPr>
                  <a:t> has only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𝑧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</a:rPr>
                  <a:t> component</a:t>
                </a:r>
                <a:r>
                  <a:rPr lang="en-US" dirty="0" smtClean="0">
                    <a:effectLst/>
                    <a:latin typeface="Times New Roman"/>
                    <a:ea typeface="Calibri"/>
                  </a:rPr>
                  <a:t>.</a:t>
                </a:r>
              </a:p>
              <a:p>
                <a:pPr marL="0" indent="0" algn="just" rtl="0">
                  <a:buNone/>
                </a:pPr>
                <a:endParaRPr lang="en-US" dirty="0" smtClean="0">
                  <a:effectLst/>
                  <a:latin typeface="Times New Roman"/>
                  <a:ea typeface="Calibri"/>
                </a:endParaRP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>
                    <a:latin typeface="Times New Roman"/>
                    <a:ea typeface="Calibri"/>
                  </a:rPr>
                  <a:t>This can also be shown mathematically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𝜙</m:t>
                        </m:r>
                      </m:e>
                    </m:func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en-US" i="1">
                        <a:effectLst/>
                        <a:latin typeface="Cambria Math"/>
                        <a:ea typeface="Batang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𝜙</m:t>
                        </m:r>
                      </m:e>
                    </m:func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</a:rPr>
                  <a:t>. </a:t>
                </a:r>
                <a:r>
                  <a:rPr lang="en-US" dirty="0">
                    <a:effectLst/>
                    <a:latin typeface="Times New Roman"/>
                    <a:ea typeface="Calibri"/>
                  </a:rPr>
                  <a:t> Integration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</a:rPr>
                  <a:t>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dirty="0">
                    <a:effectLst/>
                    <a:latin typeface="Times New Roman"/>
                    <a:ea typeface="Calibri"/>
                  </a:rPr>
                  <a:t> over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𝜙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𝜋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</a:rPr>
                  <a:t>gives zero.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r="-1667" b="-10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4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Ф=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𝑑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𝜙</m:t>
                                  </m:r>
                                  <m:r>
                                    <a:rPr lang="ru-RU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[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]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</m:t>
                      </m:r>
                    </m:oMath>
                  </m:oMathPara>
                </a14:m>
                <a:endParaRPr lang="en-US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h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h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</m:oMath>
                  </m:oMathPara>
                </a14:m>
                <a:endParaRPr lang="en-US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That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is, </a:t>
                </a:r>
                <a:r>
                  <a:rPr lang="en-US" b="1" dirty="0">
                    <a:effectLst/>
                    <a:latin typeface="Times New Roman"/>
                    <a:ea typeface="Calibri"/>
                    <a:cs typeface="Arial"/>
                  </a:rPr>
                  <a:t>E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 has only </a:t>
                </a:r>
                <a:r>
                  <a:rPr lang="en-US" i="0" dirty="0" smtClean="0">
                    <a:effectLst/>
                    <a:latin typeface="+mj-lt"/>
                    <a:ea typeface="Calibri"/>
                    <a:cs typeface="Times New Roman"/>
                  </a:rPr>
                  <a:t>z</a:t>
                </a:r>
                <a:r>
                  <a:rPr lang="en-US" b="0" i="0" dirty="0" smtClean="0">
                    <a:effectLst/>
                    <a:latin typeface="+mj-lt"/>
                    <a:ea typeface="Calibri"/>
                    <a:cs typeface="Times New Roman"/>
                  </a:rPr>
                  <a:t>-</a:t>
                </a:r>
                <a:r>
                  <a:rPr lang="en-US" dirty="0" smtClean="0">
                    <a:effectLst/>
                    <a:latin typeface="Times New Roman"/>
                    <a:ea typeface="Calibri"/>
                    <a:cs typeface="Arial"/>
                  </a:rPr>
                  <a:t>component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if the charge is in the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𝑥𝑦</m:t>
                    </m:r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plane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. In general, for an infinite sheet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of charge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Batang"/>
                              <a:cs typeface="Times New Roman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ffectLst/>
                  <a:ea typeface="Batang"/>
                  <a:cs typeface="Times New Roman"/>
                </a:endParaRPr>
              </a:p>
              <a:p>
                <a:pPr marL="0" indent="0" algn="l" rtl="0">
                  <a:buNone/>
                </a:pPr>
                <a:r>
                  <a:rPr lang="en-US" dirty="0">
                    <a:latin typeface="Times New Roman"/>
                    <a:ea typeface="Calibri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>
                    <a:effectLst/>
                    <a:latin typeface="Times New Roman"/>
                    <a:ea typeface="Calibri"/>
                  </a:rPr>
                  <a:t> </a:t>
                </a:r>
                <a:r>
                  <a:rPr lang="en-US">
                    <a:effectLst/>
                    <a:latin typeface="Times New Roman"/>
                    <a:ea typeface="Calibri"/>
                  </a:rPr>
                  <a:t>is a unit vector normal to the sheet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00" r="-8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04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ar-IQ" dirty="0"/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9144000" cy="7647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COULOM'S LAW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AS A VECTOR FORM</a:t>
            </a:r>
            <a:endParaRPr lang="en-US" sz="2800" dirty="0"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0" y="764704"/>
                <a:ext cx="9144000" cy="42484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Calibri"/>
                    <a:cs typeface="Arial"/>
                  </a:rPr>
                  <a:t>Let,  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marL="342900" lvl="0" indent="-342900" algn="just" rtl="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The position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locate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locates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pc="5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(</a:t>
                </a:r>
                <a:r>
                  <a:rPr lang="en-US" sz="2800" spc="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from the origin</a:t>
                </a:r>
                <a:r>
                  <a:rPr lang="en-US" sz="2800" spc="5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)</a:t>
                </a:r>
                <a:r>
                  <a:rPr lang="en-US" sz="2800" i="1" spc="5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marL="342900" lvl="0" indent="-342900" algn="just" rtl="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The distance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as shown in Fig. 2.1. 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Arial"/>
                  </a:rPr>
                  <a:t>Therefore,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8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𝑁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ar-IQ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42484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5013176"/>
                <a:ext cx="9144000" cy="18448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Calibri"/>
                  </a:rPr>
                  <a:t>This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is the force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800" i="1" spc="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spc="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acts along the line joining the two charges and is repulsive if the charges are alike in sign and attractive if they are of opposite sign.</a:t>
                </a:r>
                <a:endParaRPr lang="ar-IQ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13176"/>
                <a:ext cx="9144000" cy="1844824"/>
              </a:xfrm>
              <a:prstGeom prst="rect">
                <a:avLst/>
              </a:prstGeom>
              <a:blipFill rotWithShape="1">
                <a:blip r:embed="rId3"/>
                <a:stretch>
                  <a:fillRect l="-532" r="-79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47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8" y="0"/>
            <a:ext cx="9144000" cy="8342784"/>
          </a:xfrm>
        </p:spPr>
        <p:txBody>
          <a:bodyPr/>
          <a:lstStyle/>
          <a:p>
            <a:pPr marL="0" indent="0" algn="ctr">
              <a:buNone/>
            </a:pP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8367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lvl="0"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THE FORCE ON 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2400" i="1" spc="-5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en-US" sz="2400" i="1" spc="-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POINT CHARGES</a:t>
                </a:r>
                <a:endParaRPr lang="en-US" sz="2400" dirty="0">
                  <a:solidFill>
                    <a:srgbClr val="FF0000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836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0" y="836712"/>
                <a:ext cx="9144000" cy="60212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Arial"/>
                  </a:rPr>
                  <a:t>The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force on 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3200" i="1" spc="-5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en-US" sz="3200" i="1" spc="-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other charges,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spc="-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,</a:t>
                </a:r>
                <a:r>
                  <a:rPr lang="en-US" sz="3200" i="1" spc="-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pc="-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spc="-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, ....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pc="-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 spc="-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3200" i="1" spc="-5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is the </a:t>
                </a:r>
                <a:r>
                  <a:rPr lang="en-US" sz="3200" spc="-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Vector Sum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of the individual forces:</a:t>
                </a:r>
                <a:endParaRPr lang="en-US" sz="32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21</m:t>
                              </m:r>
                            </m:sub>
                            <m:sup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32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31</m:t>
                              </m:r>
                            </m:sub>
                            <m:sup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31</m:t>
                          </m:r>
                        </m:sub>
                      </m:sSub>
                      <m:r>
                        <a:rPr lang="ru-RU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32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dirty="0" smtClean="0">
                  <a:solidFill>
                    <a:schemeClr val="tx1"/>
                  </a:solidFill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32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3200" i="1" spc="-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spc="-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spc="-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𝑚</m:t>
                                  </m:r>
                                  <m:r>
                                    <a:rPr lang="en-US" sz="3200" i="1" spc="-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 spc="-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b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ar-IQ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602128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79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2.2 ELECTRIC FIELD INTENSITY</a:t>
            </a:r>
            <a:endParaRPr lang="en-US" sz="2800" dirty="0"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0" y="692696"/>
                <a:ext cx="9036496" cy="410445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Arial"/>
                  </a:rPr>
                  <a:t>If one charge fixed in position,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, and move a second charge slowly around, we note that there exists everywhere a force on this second charge</a:t>
                </a:r>
                <a:r>
                  <a:rPr lang="en-US" sz="28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Call this second charge a test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 The force on it is given by Coulomb's law,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algn="just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8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6"/>
                <a:ext cx="9036496" cy="410445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4797152"/>
                <a:ext cx="9144000" cy="20608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Times New Roman"/>
                    <a:cs typeface="Arial"/>
                  </a:rPr>
                  <a:t>Writing this force as a force per unit charge gives,</a:t>
                </a:r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  <a:spcBef>
                    <a:spcPts val="12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sz="2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i="1" spc="-1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i="1" spc="-1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6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7152"/>
                <a:ext cx="9144000" cy="2060848"/>
              </a:xfrm>
              <a:prstGeom prst="rect">
                <a:avLst/>
              </a:prstGeom>
              <a:blipFill rotWithShape="1">
                <a:blip r:embed="rId3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35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 algn="just" rtl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The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Electric Field Intensity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: is define as the vector force </a:t>
                </a:r>
                <a:r>
                  <a:rPr lang="en-US" dirty="0" smtClean="0">
                    <a:effectLst/>
                    <a:latin typeface="Times New Roman"/>
                    <a:ea typeface="Times New Roman"/>
                    <a:cs typeface="Arial"/>
                  </a:rPr>
                  <a:t>per 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unit </a:t>
                </a:r>
                <a:r>
                  <a:rPr lang="en-US" dirty="0" smtClean="0">
                    <a:effectLst/>
                    <a:latin typeface="Times New Roman"/>
                    <a:ea typeface="Times New Roman"/>
                    <a:cs typeface="Arial"/>
                  </a:rPr>
                  <a:t>test charge when placed in Elec. Fie,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𝐅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effectLst/>
                    <a:latin typeface="Times New Roman"/>
                    <a:ea typeface="Times New Roman"/>
                    <a:cs typeface="Arial"/>
                  </a:rPr>
                  <a:t>.  </a:t>
                </a:r>
                <a:endParaRPr lang="en-US" sz="2800" dirty="0"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Electric field intensity is measured by newton per cou­lomb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𝑁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) or volts per meter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V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m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).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Using a capital letter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E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for electric field intensity, </a:t>
                </a:r>
                <a:endParaRPr lang="en-US" dirty="0" smtClean="0">
                  <a:effectLst/>
                  <a:latin typeface="Times New Roman"/>
                  <a:ea typeface="Times New Roman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7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8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 smtClean="0">
                    <a:latin typeface="Times New Roman"/>
                    <a:ea typeface="Times New Roman"/>
                    <a:cs typeface="Arial"/>
                  </a:rPr>
                  <a:t>Equation (2.7) is the defining expression for electric field intensity, and (2.8) is the expression for the electric field intensity due to a single point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in a vacuum. 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Generally,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𝐄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𝑄</m:t>
                          </m:r>
                        </m:num>
                        <m:den>
                          <m:r>
                            <a:rPr lang="en-US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𝑅</m:t>
                          </m:r>
                        </m:sub>
                      </m:sSub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9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800" dirty="0">
                  <a:ea typeface="Calibri"/>
                  <a:cs typeface="Arial"/>
                </a:endParaRPr>
              </a:p>
              <a:p>
                <a:pPr marL="0" indent="0" algn="just" rtl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Where,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lvl="0" indent="0" algn="just" rtl="0">
                  <a:lnSpc>
                    <a:spcPct val="150000"/>
                  </a:lnSpc>
                  <a:buNone/>
                </a:pPr>
                <a:r>
                  <a:rPr lang="en-US" i="1" dirty="0">
                    <a:effectLst/>
                    <a:latin typeface="Times New Roman"/>
                    <a:ea typeface="Times New Roman"/>
                    <a:cs typeface="Arial"/>
                  </a:rPr>
                  <a:t>R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is the magnitude of the vector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R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from the point at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to the point at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E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, 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lvl="0" indent="0" algn="just" rtl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is a unit vector in the direction of vector 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Arial"/>
                  </a:rPr>
                  <a:t>R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2800" dirty="0">
                  <a:ea typeface="Calibri"/>
                  <a:cs typeface="Arial"/>
                </a:endParaRPr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533" r="-15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77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Viso on electromagnetic\Drawing 2.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4572000" cy="370269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4689" y="0"/>
                <a:ext cx="4572000" cy="23512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>
                <a:spAutoFit/>
              </a:bodyPr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000" dirty="0">
                    <a:latin typeface="Times New Roman"/>
                    <a:ea typeface="Times New Roman"/>
                    <a:cs typeface="Arial"/>
                  </a:rPr>
                  <a:t>Figure 2.2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locates the point charge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, the vector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𝐫</m:t>
                    </m:r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 identifies the general point in space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, and the vector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𝑄</m:t>
                    </m:r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𝑃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𝑧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2000" i="1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is then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0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𝐫</m:t>
                    </m:r>
                    <m:r>
                      <a:rPr lang="en-US" sz="20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0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0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Arial"/>
                  </a:rPr>
                  <a:t>.</a:t>
                </a:r>
                <a:endParaRPr lang="en-US" sz="20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89" y="0"/>
                <a:ext cx="4572000" cy="2351285"/>
              </a:xfrm>
              <a:prstGeom prst="rect">
                <a:avLst/>
              </a:prstGeom>
              <a:blipFill rotWithShape="1">
                <a:blip r:embed="rId3"/>
                <a:stretch>
                  <a:fillRect l="-1333" r="-1467" b="-336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700081"/>
                <a:ext cx="9144000" cy="32017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/>
                    <a:ea typeface="Times New Roman"/>
                    <a:cs typeface="Arial"/>
                  </a:rPr>
                  <a:t>The electric field intensity due to two point charges,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, is the sum of the forces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caused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1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 acting alone, or</a:t>
                </a:r>
                <a:endParaRPr lang="en-US" sz="2400" dirty="0">
                  <a:ea typeface="Calibri"/>
                  <a:cs typeface="Arial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𝐫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</m:num>
                        <m:den>
                          <m:r>
                            <a:rPr lang="en-US" sz="2400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𝐫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.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algn="l" rtl="0"/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𝐚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 are unit vectors in the direction of </a:t>
                </a:r>
                <a:r>
                  <a:rPr lang="en-US" sz="2400" spc="100" dirty="0">
                    <a:effectLst/>
                    <a:latin typeface="Times New Roman"/>
                    <a:ea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𝐫</m:t>
                    </m:r>
                    <m:r>
                      <a:rPr lang="en-US" sz="24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) and </a:t>
                </a:r>
                <a:r>
                  <a:rPr lang="en-US" sz="2400" spc="100" dirty="0">
                    <a:effectLst/>
                    <a:latin typeface="Times New Roman"/>
                    <a:ea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𝐫</m:t>
                    </m:r>
                    <m:r>
                      <a:rPr lang="en-US" sz="2400" b="1" i="1" spc="150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e>
                      <m:sub>
                        <m:r>
                          <a:rPr lang="en-US" sz="2400" b="1" i="1" spc="15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spc="100" dirty="0">
                    <a:effectLst/>
                    <a:latin typeface="Times New Roman"/>
                    <a:ea typeface="Times New Roman"/>
                  </a:rPr>
                  <a:t>)</a:t>
                </a:r>
                <a:r>
                  <a:rPr lang="en-US" sz="2400" b="1" spc="100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400" dirty="0">
                    <a:effectLst/>
                    <a:latin typeface="Times New Roman"/>
                    <a:ea typeface="Times New Roman"/>
                  </a:rPr>
                  <a:t>as shown in Figure 2.3.</a:t>
                </a:r>
                <a:endParaRPr lang="ar-IQ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00081"/>
                <a:ext cx="9144000" cy="3201710"/>
              </a:xfrm>
              <a:prstGeom prst="rect">
                <a:avLst/>
              </a:prstGeom>
              <a:blipFill rotWithShape="1">
                <a:blip r:embed="rId4"/>
                <a:stretch>
                  <a:fillRect l="-1000" r="-1067" b="-342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2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0" y="1268760"/>
                <a:ext cx="9144000" cy="558924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𝐫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</m:num>
                        <m:den>
                          <m:r>
                            <a:rPr lang="en-US" sz="2400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𝐫</m:t>
                              </m:r>
                              <m:r>
                                <a:rPr lang="en-US" sz="2400" b="1" i="1" spc="15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.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</m:t>
                          </m:r>
                        </m:num>
                        <m:den>
                          <m:r>
                            <a:rPr lang="en-US" sz="2400" i="1" spc="-1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𝜋𝜖</m:t>
                              </m:r>
                            </m:e>
                            <m:sub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𝑜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.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𝐚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/>
                    <a:ea typeface="Times New Roman"/>
                    <a:cs typeface="Arial"/>
                  </a:rPr>
                  <a:t>Therefore;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Arial"/>
                  </a:rPr>
                  <a:t>[1]</a:t>
                </a:r>
                <a:endParaRPr lang="en-US" sz="2400" dirty="0">
                  <a:ea typeface="Calibri"/>
                  <a:cs typeface="Arial"/>
                </a:endParaRPr>
              </a:p>
              <a:p>
                <a:pPr algn="just" rtl="0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𝐄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𝑚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 spc="-1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𝜋𝜖</m:t>
                                  </m:r>
                                </m:e>
                                <m:sub>
                                  <m: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|</m:t>
                                  </m:r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  <m:r>
                                    <a:rPr lang="en-US" sz="2400" b="1" i="1" spc="15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 spc="150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400" i="1" spc="-1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𝐚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en-US" sz="2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13</m:t>
                      </m:r>
                      <m:r>
                        <a:rPr lang="en-US" sz="2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558924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0" y="0"/>
                <a:ext cx="9144000" cy="126876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Batang"/>
                    <a:cs typeface="Arial"/>
                  </a:rPr>
                  <a:t>THE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ELECTRIC FIELD INTENSITY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E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2400" i="1" spc="-5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en-US" sz="2400" i="1" spc="-5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Arial"/>
                  </a:rPr>
                  <a:t>POINT CHARGES:</a:t>
                </a:r>
                <a:endParaRPr lang="en-US" sz="2400" dirty="0">
                  <a:solidFill>
                    <a:prstClr val="black"/>
                  </a:solidFill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1268760"/>
              </a:xfrm>
              <a:prstGeom prst="ellipse">
                <a:avLst/>
              </a:prstGeom>
              <a:blipFill rotWithShape="1">
                <a:blip r:embed="rId3"/>
                <a:stretch>
                  <a:fillRect b="-235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9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2820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2.4.1 A LINE CHARGE</vt:lpstr>
      <vt:lpstr>PowerPoint Presentation</vt:lpstr>
      <vt:lpstr>PowerPoint Presentation</vt:lpstr>
      <vt:lpstr>PowerPoint Presentation</vt:lpstr>
      <vt:lpstr>2.4.2 A SURFACE CHARGE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Al_marsa</dc:creator>
  <cp:lastModifiedBy>ali</cp:lastModifiedBy>
  <cp:revision>18</cp:revision>
  <dcterms:created xsi:type="dcterms:W3CDTF">2015-11-03T09:48:54Z</dcterms:created>
  <dcterms:modified xsi:type="dcterms:W3CDTF">2017-10-30T19:25:36Z</dcterms:modified>
</cp:coreProperties>
</file>